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7" d="100"/>
          <a:sy n="97" d="100"/>
        </p:scale>
        <p:origin x="22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05-Oct-21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&lt;Marco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Leti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&lt;05 October 2021&gt;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4903" y="5565057"/>
            <a:ext cx="9542532" cy="19195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https://github.com/MarcoLeti/IBMProfessionalDS/blob/main/1.2_DataWrangling.ipynb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C5917-F370-4BC5-AA8A-84B05ABB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341" y="1418459"/>
            <a:ext cx="44767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0315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relationship between Flight Number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Visualize the relationship between Payload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Visualize the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relationship between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Visualize the launch success yearly trend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A5C78-9F41-414B-99B2-DD19C705782E}"/>
              </a:ext>
            </a:extLst>
          </p:cNvPr>
          <p:cNvSpPr txBox="1"/>
          <p:nvPr/>
        </p:nvSpPr>
        <p:spPr>
          <a:xfrm>
            <a:off x="1092017" y="5595061"/>
            <a:ext cx="9871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https://github.com/MarcoLeti/IBMProfessionalDS/blob/main/2.2_EDAWithPython.ipynb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3655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on a map were marked. We added to answer to these questions: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all launch sites in proximity to the Equator line?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all launch sites in very close proximity to the coast?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Success/failed launches for each site on the map. We added to answer to these questions: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easily identify which launch sites have relatively high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1112F-1E7E-4235-9797-C56E1C2EF849}"/>
              </a:ext>
            </a:extLst>
          </p:cNvPr>
          <p:cNvSpPr txBox="1"/>
          <p:nvPr/>
        </p:nvSpPr>
        <p:spPr>
          <a:xfrm>
            <a:off x="1150374" y="5448417"/>
            <a:ext cx="966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https://github.com/MarcoLeti/IBMProfessionalDS/blob/main/3.1_VisualAnalytics.ipynb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333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with success rates of specific sites or total will allow to visualize if there is a correlation between place and success or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the relation between payload mass and class specific for every booster version, will allow to identify if there is any correlation between success and payload for a specific site or for the general case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25425-2A1C-4142-945D-71FDD2894C84}"/>
              </a:ext>
            </a:extLst>
          </p:cNvPr>
          <p:cNvSpPr txBox="1"/>
          <p:nvPr/>
        </p:nvSpPr>
        <p:spPr>
          <a:xfrm>
            <a:off x="770011" y="5392772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4 different classification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tuning done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with cv of 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and accuracy scores calculated to find the best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7991C-2FE1-4BC4-8DB1-9BA353575EBC}"/>
              </a:ext>
            </a:extLst>
          </p:cNvPr>
          <p:cNvSpPr txBox="1"/>
          <p:nvPr/>
        </p:nvSpPr>
        <p:spPr>
          <a:xfrm>
            <a:off x="770011" y="5590659"/>
            <a:ext cx="978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https://github.com/MarcoLeti/IBMProfessionalDS/blob/main/4.1_PredictiveAnalytics.ipynb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7093137-985C-439D-B825-4FF8012F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523206"/>
            <a:ext cx="7158150" cy="6398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21985-CC9D-4278-B285-70669D96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8" y="2340815"/>
            <a:ext cx="10296525" cy="20383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2ECA33-51C2-4972-9E37-A33C1020C306}"/>
              </a:ext>
            </a:extLst>
          </p:cNvPr>
          <p:cNvSpPr txBox="1">
            <a:spLocks/>
          </p:cNvSpPr>
          <p:nvPr/>
        </p:nvSpPr>
        <p:spPr>
          <a:xfrm>
            <a:off x="717008" y="4992390"/>
            <a:ext cx="7158150" cy="63989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 launch outcomes seem to be related with high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5523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C2875-D42A-4180-94D6-47D82B3903B9}"/>
              </a:ext>
            </a:extLst>
          </p:cNvPr>
          <p:cNvSpPr txBox="1"/>
          <p:nvPr/>
        </p:nvSpPr>
        <p:spPr>
          <a:xfrm>
            <a:off x="770011" y="513781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measures of payload mass seem to be launched only on certain sites.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B04A8-536E-4845-9D89-8C0528D8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" y="2329929"/>
            <a:ext cx="10877870" cy="21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6153" y="2213985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 Types have very high success rates, other have very 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that a successful launch is dependent on the orbit type.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C6229-DE65-4BF6-9ECC-65716EE4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68" y="1562335"/>
            <a:ext cx="54864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0827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01416-9E1C-4F51-825B-437F174FE565}"/>
              </a:ext>
            </a:extLst>
          </p:cNvPr>
          <p:cNvSpPr txBox="1"/>
          <p:nvPr/>
        </p:nvSpPr>
        <p:spPr>
          <a:xfrm>
            <a:off x="743245" y="5219422"/>
            <a:ext cx="1046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flights; on the other hand, there seems to be no relationship between flight number when in GTO orbit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6C3E6-5467-4230-A059-5497E3D7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45" y="2373277"/>
            <a:ext cx="10705509" cy="20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61029"/>
            <a:ext cx="3932238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359F3-F96C-434D-9E37-CF980E0B5418}"/>
              </a:ext>
            </a:extLst>
          </p:cNvPr>
          <p:cNvSpPr txBox="1"/>
          <p:nvPr/>
        </p:nvSpPr>
        <p:spPr>
          <a:xfrm>
            <a:off x="770011" y="5003586"/>
            <a:ext cx="8649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have a negative influence on GTO orbits and positive on GTO and Polar LEO (ISS) orbits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89169-9437-4230-B79B-09630CBC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59805"/>
            <a:ext cx="10515601" cy="21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75921" y="5541367"/>
            <a:ext cx="6840157" cy="9684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AFE0C-2603-4C2C-B7AF-0910E9A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1500187"/>
            <a:ext cx="59817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CEF7A-F6B4-4E60-8AC3-81736BFE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54" y="2890838"/>
            <a:ext cx="56007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A7A2D-9821-4508-AB4C-C5D150D5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40" y="2394241"/>
            <a:ext cx="10284542" cy="3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382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5FFC5-959C-4C34-B288-257529CD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68" y="2009266"/>
            <a:ext cx="9409472" cy="441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1328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C8173-C969-49C9-B532-E7E92798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9" y="2589499"/>
            <a:ext cx="9861756" cy="14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05B56-459A-4709-993F-D02D2EFB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56223"/>
            <a:ext cx="111252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3173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E31A4-43AD-4AE8-90C4-6E8A76710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279495"/>
            <a:ext cx="9884812" cy="4381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3738-AD44-4352-919B-C1EEFAAF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63" y="3465016"/>
            <a:ext cx="1085769" cy="25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CD4E8-BB72-4152-829F-E0BC57A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5" y="2411097"/>
            <a:ext cx="10744086" cy="27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9D9D4-970A-497D-A9BA-E4707C5D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3" y="2352184"/>
            <a:ext cx="11336594" cy="16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E4167-9958-4A9E-8695-2D4564F0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6" y="2859934"/>
            <a:ext cx="11189111" cy="174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250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15BF-2ADB-4E19-87A8-39F95022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99" y="2465657"/>
            <a:ext cx="10640412" cy="355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CFC6D-D98C-444D-BE6E-11C51CB4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6" y="1404937"/>
            <a:ext cx="4486275" cy="4048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2216E-C9A0-46EB-BF02-58D59FC5AE1F}"/>
              </a:ext>
            </a:extLst>
          </p:cNvPr>
          <p:cNvSpPr txBox="1"/>
          <p:nvPr/>
        </p:nvSpPr>
        <p:spPr>
          <a:xfrm>
            <a:off x="2694039" y="59032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Launch sites in proximity to the Equator 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aunch sites in very close proximity to the coast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37C51D-73D9-43A7-9E5B-352537C2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580" y="1404937"/>
            <a:ext cx="6278972" cy="41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06743" y="2978153"/>
            <a:ext cx="2235314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Bad rates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0DDE-A1A1-4B16-AC00-21146965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9" y="4128310"/>
            <a:ext cx="3812481" cy="189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1936E-C0ED-4AF2-A1DB-EE9D8E09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17" y="1589498"/>
            <a:ext cx="2565642" cy="2229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0B308-C9BB-44C2-A24D-6D0AF5557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580" y="1589498"/>
            <a:ext cx="3248025" cy="3114675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167144B-BE83-4AA7-BF3E-5EFD567A0F2E}"/>
              </a:ext>
            </a:extLst>
          </p:cNvPr>
          <p:cNvSpPr txBox="1">
            <a:spLocks/>
          </p:cNvSpPr>
          <p:nvPr/>
        </p:nvSpPr>
        <p:spPr>
          <a:xfrm>
            <a:off x="7133935" y="5076941"/>
            <a:ext cx="2235314" cy="54905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Good rates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and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42D14-19CC-448B-A897-F3E6A233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20" y="1986116"/>
            <a:ext cx="8963488" cy="229537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845358D-D8EB-4648-A5C4-5C418FFD185E}"/>
              </a:ext>
            </a:extLst>
          </p:cNvPr>
          <p:cNvSpPr txBox="1">
            <a:spLocks/>
          </p:cNvSpPr>
          <p:nvPr/>
        </p:nvSpPr>
        <p:spPr>
          <a:xfrm>
            <a:off x="1522303" y="4847303"/>
            <a:ext cx="8486936" cy="8816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are close to the coast and far from cities. Some of them are close to the highway and railway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55393"/>
            <a:ext cx="9745589" cy="16639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the successful launches have been done on the site KSC LC-39A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730E4-2062-4237-8830-CE5CE4FC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57" y="1398330"/>
            <a:ext cx="47815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10033768" cy="1898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We, at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will predict if the Falcon 9 first stage will land successfully through the use of Data Science. If we can determine if the first stage will land, we can determine the cost of a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973918"/>
            <a:ext cx="10551583" cy="14485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For the site KSC LC-39A it is possible to see that the success rate is very high: 76.9%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0F03B-7B13-4287-9EA4-51528EAB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36" y="1508470"/>
            <a:ext cx="3524250" cy="332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889F9-02BE-45A4-9476-506C76BD8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711" y="1681469"/>
            <a:ext cx="5619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2157" y="4216446"/>
            <a:ext cx="10414662" cy="1478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clearly see from the plot that the booster version FT has higher success rate when the payload is between 2k and 6k.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v1.1 instead has a bad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A0934-3BED-493D-A062-8E1BB524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6" y="1656379"/>
            <a:ext cx="10712245" cy="19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highest accuracy is given by the decision tree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other models perform more or less the same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9ACA7-58BB-4E3C-A469-11AEDAE7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568" y="1984089"/>
            <a:ext cx="36004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5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on the test set which did not land were identified correctly by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record which did not land was identified incorrectly as landed by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landed cases were all identified correctly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4FE77-28B7-49CD-B53F-EC199FEB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09" y="3017574"/>
            <a:ext cx="3590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performed the best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use this model to predict with a high confidence if the launch will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0.94% of success of the model on the test set is high rate which shows that we did not overfit the training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are ready to open our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company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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9BE2D-8A9F-4635-9C08-B20B035C4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" y="2122231"/>
            <a:ext cx="11801475" cy="310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DFEB1-F766-49C2-BA69-B1C7605F9A07}"/>
              </a:ext>
            </a:extLst>
          </p:cNvPr>
          <p:cNvSpPr txBox="1"/>
          <p:nvPr/>
        </p:nvSpPr>
        <p:spPr>
          <a:xfrm>
            <a:off x="1052052" y="1624469"/>
            <a:ext cx="252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set preview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72653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 to the SpaceX API and web scraping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number of launches on each site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number and occurrence of each orbit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number and occurrence of mission outcome per orbit type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 landing outcome label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Usage of Logistic regression, SVM, Tree and KNN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request to the SpaceX API was performed. The SpaceX REST API endpoints, or URL, starts with api.spacexdata.com/v4/. We have the different end points, for example: /capsules and /cores We will be working with the endpoint api.spacexdata.com/v4/launches/past.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convert this JSON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will use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source for obtaining Falcon 9 Launch data is web scraping related Wiki pages using the Python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parse the data from those tables and convert them into a Pandas data frame for further visualization and analysis.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22555" y="5024285"/>
            <a:ext cx="9665109" cy="161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https://github.com/MarcoLeti/IBMProfessionalDS/blob/main/1.1_Data_Collection.ipynb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5F86B-FD89-4FFA-8031-306B7226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566862"/>
            <a:ext cx="87249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4F2035-08D1-430E-AC98-98B47229E9B7}"/>
              </a:ext>
            </a:extLst>
          </p:cNvPr>
          <p:cNvSpPr txBox="1">
            <a:spLocks/>
          </p:cNvSpPr>
          <p:nvPr/>
        </p:nvSpPr>
        <p:spPr>
          <a:xfrm>
            <a:off x="1022555" y="5024285"/>
            <a:ext cx="9665109" cy="161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https://github.com/MarcoLeti/IBMProfessionalDS/blob/main/1.1_Data_Collection.ipynb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BC8B4-78D0-4928-B353-836ECB32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590675"/>
            <a:ext cx="87249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1515</Words>
  <Application>Microsoft Office PowerPoint</Application>
  <PresentationFormat>Widescreen</PresentationFormat>
  <Paragraphs>201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Marco Letico</cp:lastModifiedBy>
  <cp:revision>231</cp:revision>
  <dcterms:created xsi:type="dcterms:W3CDTF">2021-04-29T18:58:34Z</dcterms:created>
  <dcterms:modified xsi:type="dcterms:W3CDTF">2021-10-05T20:22:34Z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